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5" r:id="rId2"/>
    <p:sldId id="623" r:id="rId3"/>
    <p:sldId id="624" r:id="rId4"/>
    <p:sldId id="628" r:id="rId5"/>
    <p:sldId id="625" r:id="rId6"/>
    <p:sldId id="627" r:id="rId7"/>
    <p:sldId id="612" r:id="rId8"/>
    <p:sldId id="557" r:id="rId9"/>
    <p:sldId id="558" r:id="rId10"/>
    <p:sldId id="579" r:id="rId11"/>
    <p:sldId id="561" r:id="rId12"/>
    <p:sldId id="565" r:id="rId13"/>
    <p:sldId id="566" r:id="rId14"/>
    <p:sldId id="260" r:id="rId15"/>
    <p:sldId id="596" r:id="rId16"/>
    <p:sldId id="593" r:id="rId17"/>
    <p:sldId id="597" r:id="rId18"/>
    <p:sldId id="606" r:id="rId19"/>
    <p:sldId id="604" r:id="rId20"/>
    <p:sldId id="605" r:id="rId21"/>
    <p:sldId id="607" r:id="rId22"/>
    <p:sldId id="608" r:id="rId23"/>
    <p:sldId id="610" r:id="rId24"/>
    <p:sldId id="267" r:id="rId25"/>
    <p:sldId id="580" r:id="rId26"/>
    <p:sldId id="547" r:id="rId27"/>
    <p:sldId id="581" r:id="rId28"/>
    <p:sldId id="264" r:id="rId29"/>
    <p:sldId id="629" r:id="rId30"/>
    <p:sldId id="577" r:id="rId31"/>
    <p:sldId id="5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1"/>
    <p:restoredTop sz="78656"/>
  </p:normalViewPr>
  <p:slideViewPr>
    <p:cSldViewPr snapToGrid="0" snapToObjects="1">
      <p:cViewPr varScale="1">
        <p:scale>
          <a:sx n="130" d="100"/>
          <a:sy n="130" d="100"/>
        </p:scale>
        <p:origin x="208"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nitrogen and water use, plants maximize resource use by trading inefficient use of a relatively more abundant resource for efficient use of a relatively less abundant resource</a:t>
            </a:r>
          </a:p>
          <a:p>
            <a:endParaRPr lang="en-US" dirty="0"/>
          </a:p>
          <a:p>
            <a:r>
              <a:rPr lang="en-US" dirty="0"/>
              <a:t>Increased soil nitrogen availability should therefore cause soil nitrogen to become increasingly more abundant than water, which might cause plants to trade more inefficient use of nitrogen for efficient use of water.</a:t>
            </a:r>
          </a:p>
          <a:p>
            <a:endParaRPr lang="en-US" dirty="0"/>
          </a:p>
          <a:p>
            <a:r>
              <a:rPr lang="en-US" dirty="0"/>
              <a:t>This would cause plants to decrease nitrogen-use efficiency and increase water-use efficiency</a:t>
            </a:r>
          </a:p>
          <a:p>
            <a:endParaRPr lang="en-US" dirty="0"/>
          </a:p>
          <a:p>
            <a:r>
              <a:rPr lang="en-US" dirty="0"/>
              <a:t>We might expect that increased soil nitrogen availability would decrease the relative cost of acquiring and using nitrogen relative to the relative cost of acquiring and using water.</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any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might expect a stronger signature when we look at tradeoffs between leaf and whole plant nitrogen allocation</a:t>
            </a:r>
          </a:p>
          <a:p>
            <a:endParaRPr lang="en-US" dirty="0"/>
          </a:p>
          <a:p>
            <a:r>
              <a:rPr lang="en-US" dirty="0"/>
              <a:t>Given what we know from tradeoffs between leaf and whole plant nitrogen allocation, we would expect that:</a:t>
            </a:r>
          </a:p>
          <a:p>
            <a:endParaRPr lang="en-US" dirty="0"/>
          </a:p>
          <a:p>
            <a:pPr marL="228600" indent="-228600">
              <a:buAutoNum type="alphaLcParenR"/>
            </a:pPr>
            <a:r>
              <a:rPr lang="en-US" dirty="0"/>
              <a:t>If soil nitrogen availability increases leaf nitrogen, that there would be a smaller simulation of whole plant biomass production and growth</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still don’t fully understand when and where plants allocate nitrogen to leaves, and this is mostly due to a lack of photosynthetic data in nitrogen manipulation experiments</a:t>
            </a:r>
          </a:p>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30</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31</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a:p>
            <a:endParaRPr lang="en-US" dirty="0"/>
          </a:p>
          <a:p>
            <a:r>
              <a:rPr lang="en-US" dirty="0"/>
              <a:t>These allocation patterns may be a response of canopy light availability, where plants allocate extra nitrogen toward photosynthetic leaf tissue in open canopy systems and toward whole plant growth in closed canopy systems</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12</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results, I want to orient everyone on the structure of our figures</a:t>
            </a:r>
          </a:p>
          <a:p>
            <a:endParaRPr lang="en-US" dirty="0"/>
          </a:p>
          <a:p>
            <a:r>
              <a:rPr lang="en-US" dirty="0"/>
              <a:t>Soil nitrogen availability is represented on the x-axis. Importantly, we used resin bags to quantify soil nitrogen availability, so soil nitrogen availability is represented on a continuous basis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to determine whether soil nitrogen availability influenced a given response variable.</a:t>
            </a:r>
          </a:p>
          <a:p>
            <a:endParaRPr lang="en-US" dirty="0"/>
          </a:p>
          <a:p>
            <a:r>
              <a:rPr lang="en-US" dirty="0"/>
              <a:t>Importantly, 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231263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7/13/21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7/13/21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0" y="6387307"/>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sp>
        <p:nvSpPr>
          <p:cNvPr id="2" name="Slide Number Placeholder 1">
            <a:extLst>
              <a:ext uri="{FF2B5EF4-FFF2-40B4-BE49-F238E27FC236}">
                <a16:creationId xmlns:a16="http://schemas.microsoft.com/office/drawing/2014/main" id="{104370F8-C073-8C41-91D0-87D6170749D4}"/>
              </a:ext>
            </a:extLst>
          </p:cNvPr>
          <p:cNvSpPr>
            <a:spLocks noGrp="1"/>
          </p:cNvSpPr>
          <p:nvPr>
            <p:ph type="sldNum" sz="quarter" idx="12"/>
          </p:nvPr>
        </p:nvSpPr>
        <p:spPr/>
        <p:txBody>
          <a:bodyPr/>
          <a:lstStyle/>
          <a:p>
            <a:fld id="{6D5984B1-1FA5-2940-936F-36ADA83D1FB2}" type="slidenum">
              <a:rPr lang="en-US" smtClean="0"/>
              <a:t>10</a:t>
            </a:fld>
            <a:endParaRPr lang="en-US"/>
          </a:p>
        </p:txBody>
      </p:sp>
    </p:spTree>
    <p:extLst>
      <p:ext uri="{BB962C8B-B14F-4D97-AF65-F5344CB8AC3E}">
        <p14:creationId xmlns:p14="http://schemas.microsoft.com/office/powerpoint/2010/main" val="30045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sp>
        <p:nvSpPr>
          <p:cNvPr id="3" name="Slide Number Placeholder 2">
            <a:extLst>
              <a:ext uri="{FF2B5EF4-FFF2-40B4-BE49-F238E27FC236}">
                <a16:creationId xmlns:a16="http://schemas.microsoft.com/office/drawing/2014/main" id="{E2D98D8C-C5DC-F747-8D77-B72D71310950}"/>
              </a:ext>
            </a:extLst>
          </p:cNvPr>
          <p:cNvSpPr>
            <a:spLocks noGrp="1"/>
          </p:cNvSpPr>
          <p:nvPr>
            <p:ph type="sldNum" sz="quarter" idx="12"/>
          </p:nvPr>
        </p:nvSpPr>
        <p:spPr/>
        <p:txBody>
          <a:bodyPr/>
          <a:lstStyle/>
          <a:p>
            <a:fld id="{6D5984B1-1FA5-2940-936F-36ADA83D1FB2}" type="slidenum">
              <a:rPr lang="en-US" smtClean="0"/>
              <a:t>11</a:t>
            </a:fld>
            <a:endParaRPr lang="en-US"/>
          </a:p>
        </p:txBody>
      </p:sp>
    </p:spTree>
    <p:extLst>
      <p:ext uri="{BB962C8B-B14F-4D97-AF65-F5344CB8AC3E}">
        <p14:creationId xmlns:p14="http://schemas.microsoft.com/office/powerpoint/2010/main" val="3103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385702" y="1690688"/>
            <a:ext cx="3420596" cy="4520560"/>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noChangeAspect="1"/>
          </p:cNvPicPr>
          <p:nvPr/>
        </p:nvPicPr>
        <p:blipFill>
          <a:blip r:embed="rId4"/>
          <a:stretch>
            <a:fillRect/>
          </a:stretch>
        </p:blipFill>
        <p:spPr>
          <a:xfrm>
            <a:off x="8299561" y="1658114"/>
            <a:ext cx="3387852" cy="4517136"/>
          </a:xfrm>
          <a:prstGeom prst="rect">
            <a:avLst/>
          </a:prstGeom>
          <a:ln w="19050">
            <a:solidFill>
              <a:schemeClr val="tx1"/>
            </a:solidFill>
          </a:ln>
        </p:spPr>
      </p:pic>
      <p:sp>
        <p:nvSpPr>
          <p:cNvPr id="5" name="Slide Number Placeholder 4">
            <a:extLst>
              <a:ext uri="{FF2B5EF4-FFF2-40B4-BE49-F238E27FC236}">
                <a16:creationId xmlns:a16="http://schemas.microsoft.com/office/drawing/2014/main" id="{697E710C-2B80-0C4A-92D6-8A5B97F6DAB5}"/>
              </a:ext>
            </a:extLst>
          </p:cNvPr>
          <p:cNvSpPr>
            <a:spLocks noGrp="1"/>
          </p:cNvSpPr>
          <p:nvPr>
            <p:ph type="sldNum" sz="quarter" idx="12"/>
          </p:nvPr>
        </p:nvSpPr>
        <p:spPr/>
        <p:txBody>
          <a:bodyPr/>
          <a:lstStyle/>
          <a:p>
            <a:fld id="{6D5984B1-1FA5-2940-936F-36ADA83D1FB2}" type="slidenum">
              <a:rPr lang="en-US" smtClean="0"/>
              <a:t>12</a:t>
            </a:fld>
            <a:endParaRPr lang="en-US"/>
          </a:p>
        </p:txBody>
      </p:sp>
    </p:spTree>
    <p:extLst>
      <p:ext uri="{BB962C8B-B14F-4D97-AF65-F5344CB8AC3E}">
        <p14:creationId xmlns:p14="http://schemas.microsoft.com/office/powerpoint/2010/main" val="383425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73921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Foliar </a:t>
            </a:r>
            <a:r>
              <a:rPr lang="el-GR" sz="1600" dirty="0"/>
              <a:t>δ</a:t>
            </a:r>
            <a:r>
              <a:rPr lang="el-GR" sz="1600" baseline="30000" dirty="0"/>
              <a:t>13</a:t>
            </a:r>
            <a:r>
              <a:rPr lang="en-US" sz="1600" dirty="0"/>
              <a:t>C (water-use efficiency proxy)</a:t>
            </a:r>
          </a:p>
          <a:p>
            <a:endParaRPr lang="en-US" sz="1600" dirty="0"/>
          </a:p>
          <a:p>
            <a:pPr marL="285750" indent="-285750">
              <a:buFont typeface="Arial" panose="020B0604020202020204" pitchFamily="34" charset="0"/>
              <a:buChar char="•"/>
            </a:pPr>
            <a:r>
              <a:rPr lang="en-US" sz="1600" dirty="0"/>
              <a:t>PNUE/</a:t>
            </a: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sp>
        <p:nvSpPr>
          <p:cNvPr id="3" name="Slide Number Placeholder 2">
            <a:extLst>
              <a:ext uri="{FF2B5EF4-FFF2-40B4-BE49-F238E27FC236}">
                <a16:creationId xmlns:a16="http://schemas.microsoft.com/office/drawing/2014/main" id="{A9A11098-2A21-874C-90F0-437B053D440B}"/>
              </a:ext>
            </a:extLst>
          </p:cNvPr>
          <p:cNvSpPr>
            <a:spLocks noGrp="1"/>
          </p:cNvSpPr>
          <p:nvPr>
            <p:ph type="sldNum" sz="quarter" idx="12"/>
          </p:nvPr>
        </p:nvSpPr>
        <p:spPr/>
        <p:txBody>
          <a:bodyPr/>
          <a:lstStyle/>
          <a:p>
            <a:fld id="{6D5984B1-1FA5-2940-936F-36ADA83D1FB2}" type="slidenum">
              <a:rPr lang="en-US" smtClean="0"/>
              <a:t>13</a:t>
            </a:fld>
            <a:endParaRPr lang="en-US"/>
          </a:p>
        </p:txBody>
      </p:sp>
    </p:spTree>
    <p:extLst>
      <p:ext uri="{BB962C8B-B14F-4D97-AF65-F5344CB8AC3E}">
        <p14:creationId xmlns:p14="http://schemas.microsoft.com/office/powerpoint/2010/main" val="156837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355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41883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4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96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464127" y="2191039"/>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320145" y="2191039"/>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044453" y="2285999"/>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028700" y="2285999"/>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6792459" y="3568526"/>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564460" y="3606551"/>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683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464127" y="2191039"/>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320145" y="2191039"/>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044453" y="2285999"/>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13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2"/>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464127" y="2191039"/>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320145" y="2191039"/>
            <a:ext cx="6172200" cy="4114800"/>
          </a:xfrm>
          <a:prstGeom prst="rect">
            <a:avLst/>
          </a:prstGeom>
        </p:spPr>
      </p:pic>
    </p:spTree>
    <p:extLst>
      <p:ext uri="{BB962C8B-B14F-4D97-AF65-F5344CB8AC3E}">
        <p14:creationId xmlns:p14="http://schemas.microsoft.com/office/powerpoint/2010/main" val="183366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803930"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95010"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Tree>
    <p:extLst>
      <p:ext uri="{BB962C8B-B14F-4D97-AF65-F5344CB8AC3E}">
        <p14:creationId xmlns:p14="http://schemas.microsoft.com/office/powerpoint/2010/main" val="252459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803930"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95010"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spTree>
    <p:extLst>
      <p:ext uri="{BB962C8B-B14F-4D97-AF65-F5344CB8AC3E}">
        <p14:creationId xmlns:p14="http://schemas.microsoft.com/office/powerpoint/2010/main" val="39866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803930"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spTree>
    <p:extLst>
      <p:ext uri="{BB962C8B-B14F-4D97-AF65-F5344CB8AC3E}">
        <p14:creationId xmlns:p14="http://schemas.microsoft.com/office/powerpoint/2010/main" val="317408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6971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3912801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spTree>
    <p:extLst>
      <p:ext uri="{BB962C8B-B14F-4D97-AF65-F5344CB8AC3E}">
        <p14:creationId xmlns:p14="http://schemas.microsoft.com/office/powerpoint/2010/main" val="321402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types?</a:t>
            </a:r>
          </a:p>
          <a:p>
            <a:endParaRPr lang="en-US" dirty="0"/>
          </a:p>
          <a:p>
            <a:r>
              <a:rPr lang="en-US" dirty="0"/>
              <a:t>How do these results compare to those simulated by Earth system models?</a:t>
            </a:r>
          </a:p>
        </p:txBody>
      </p:sp>
    </p:spTree>
    <p:extLst>
      <p:ext uri="{BB962C8B-B14F-4D97-AF65-F5344CB8AC3E}">
        <p14:creationId xmlns:p14="http://schemas.microsoft.com/office/powerpoint/2010/main" val="405871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sp>
        <p:nvSpPr>
          <p:cNvPr id="4" name="Slide Number Placeholder 3">
            <a:extLst>
              <a:ext uri="{FF2B5EF4-FFF2-40B4-BE49-F238E27FC236}">
                <a16:creationId xmlns:a16="http://schemas.microsoft.com/office/drawing/2014/main" id="{58549098-026F-714D-9240-19A7057D88AA}"/>
              </a:ext>
            </a:extLst>
          </p:cNvPr>
          <p:cNvSpPr>
            <a:spLocks noGrp="1"/>
          </p:cNvSpPr>
          <p:nvPr>
            <p:ph type="sldNum" sz="quarter" idx="12"/>
          </p:nvPr>
        </p:nvSpPr>
        <p:spPr/>
        <p:txBody>
          <a:bodyPr/>
          <a:lstStyle/>
          <a:p>
            <a:fld id="{6D5984B1-1FA5-2940-936F-36ADA83D1FB2}" type="slidenum">
              <a:rPr lang="en-US" smtClean="0"/>
              <a:t>30</a:t>
            </a:fld>
            <a:endParaRPr lang="en-US"/>
          </a:p>
        </p:txBody>
      </p:sp>
    </p:spTree>
    <p:extLst>
      <p:ext uri="{BB962C8B-B14F-4D97-AF65-F5344CB8AC3E}">
        <p14:creationId xmlns:p14="http://schemas.microsoft.com/office/powerpoint/2010/main" val="83247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78867ACF-FAF2-AC43-A6C6-38A7A4C28CB4}"/>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446340"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2"/>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59555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sp>
        <p:nvSpPr>
          <p:cNvPr id="5" name="Text Placeholder 4">
            <a:extLst>
              <a:ext uri="{FF2B5EF4-FFF2-40B4-BE49-F238E27FC236}">
                <a16:creationId xmlns:a16="http://schemas.microsoft.com/office/drawing/2014/main" id="{5F938E92-2FAB-184C-A2C2-441BABAA4A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sp>
        <p:nvSpPr>
          <p:cNvPr id="5" name="Text Placeholder 4">
            <a:extLst>
              <a:ext uri="{FF2B5EF4-FFF2-40B4-BE49-F238E27FC236}">
                <a16:creationId xmlns:a16="http://schemas.microsoft.com/office/drawing/2014/main" id="{65650648-C1E4-1D46-BB83-EEA4CE25AC1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283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4" name="Picture 3">
            <a:extLst>
              <a:ext uri="{FF2B5EF4-FFF2-40B4-BE49-F238E27FC236}">
                <a16:creationId xmlns:a16="http://schemas.microsoft.com/office/drawing/2014/main" id="{8A930C97-2617-E94B-95EB-44EC9448F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577" y="1697825"/>
            <a:ext cx="3906846" cy="4883176"/>
          </a:xfrm>
          <a:prstGeom prst="rect">
            <a:avLst/>
          </a:prstGeom>
        </p:spPr>
      </p:pic>
      <p:sp>
        <p:nvSpPr>
          <p:cNvPr id="5" name="TextBox 4">
            <a:extLst>
              <a:ext uri="{FF2B5EF4-FFF2-40B4-BE49-F238E27FC236}">
                <a16:creationId xmlns:a16="http://schemas.microsoft.com/office/drawing/2014/main" id="{70E1374F-826B-4C4D-853D-2FB753A21DD2}"/>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81563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1717</Words>
  <Application>Microsoft Macintosh PowerPoint</Application>
  <PresentationFormat>Widescreen</PresentationFormat>
  <Paragraphs>192</Paragraphs>
  <Slides>31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48</cp:revision>
  <dcterms:created xsi:type="dcterms:W3CDTF">2021-07-07T16:19:51Z</dcterms:created>
  <dcterms:modified xsi:type="dcterms:W3CDTF">2021-07-13T19:34:49Z</dcterms:modified>
</cp:coreProperties>
</file>